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48DE90-E6F6-DB14-61F3-353795DEC8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5133B3-B01A-F553-A46E-DE55D7ACEA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10/16/2022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C01B3-C177-3FDE-DCE7-88347A311A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62D7B9-DA4D-D33E-8F6E-45F40204D9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87E3226-A834-4F95-998B-42202F7A068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1227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10/16/2022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18A0623-3813-46FB-B4B9-CB1D8F81F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0489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79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6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32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4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1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6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2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1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2D97623-83DE-46C1-A6F9-5D6D2C0FB3D2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A92217-6D27-4A5D-B489-6F17A389D48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91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8015" y="964108"/>
            <a:ext cx="6607969" cy="323165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How Shall the OLD Secure Their Hearts?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699" y="4772025"/>
            <a:ext cx="7086600" cy="590931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Psalms 71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1" y="1737361"/>
            <a:ext cx="5664724" cy="4704878"/>
          </a:xfr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tx1"/>
                </a:solidFill>
                <a:latin typeface="Georgia" pitchFamily="18" charset="0"/>
              </a:rPr>
              <a:t>Older women</a:t>
            </a:r>
            <a:endParaRPr lang="en-US" sz="4000" dirty="0">
              <a:solidFill>
                <a:schemeClr val="tx1"/>
              </a:solidFill>
              <a:latin typeface="Georgia" pitchFamily="18" charset="0"/>
            </a:endParaRPr>
          </a:p>
          <a:p>
            <a:pPr marL="509588" lvl="1" indent="-277813">
              <a:spcBef>
                <a:spcPts val="300"/>
              </a:spcBef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Sober</a:t>
            </a:r>
          </a:p>
          <a:p>
            <a:pPr marL="509588" lvl="1" indent="-277813">
              <a:spcBef>
                <a:spcPts val="300"/>
              </a:spcBef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Reverent in behavior (fitting deportment)</a:t>
            </a:r>
          </a:p>
          <a:p>
            <a:pPr marL="509588" lvl="1" indent="-277813">
              <a:spcBef>
                <a:spcPts val="300"/>
              </a:spcBef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Not slanderers</a:t>
            </a:r>
          </a:p>
          <a:p>
            <a:pPr marL="509588" lvl="1" indent="-277813">
              <a:spcBef>
                <a:spcPts val="300"/>
              </a:spcBef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Not enslaved to much wine (self-control)</a:t>
            </a:r>
          </a:p>
          <a:p>
            <a:pPr marL="509588" lvl="1" indent="-277813">
              <a:spcBef>
                <a:spcPts val="300"/>
              </a:spcBef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Teachers of good things</a:t>
            </a:r>
          </a:p>
          <a:p>
            <a:pPr marL="509588" lvl="1" indent="-277813">
              <a:spcBef>
                <a:spcPts val="300"/>
              </a:spcBef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Admonish the young women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53200"/>
            <a:ext cx="3810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10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F3CA50A-D4E7-CABE-7CD5-EBA7FFD31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485" y="782443"/>
            <a:ext cx="7589520" cy="615553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You have a Place in God’s Service!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F1E60-3A0A-477C-A7CA-A68E3F84F716}"/>
              </a:ext>
            </a:extLst>
          </p:cNvPr>
          <p:cNvSpPr txBox="1"/>
          <p:nvPr/>
        </p:nvSpPr>
        <p:spPr>
          <a:xfrm>
            <a:off x="5778637" y="2497485"/>
            <a:ext cx="3286812" cy="12926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100" b="1" dirty="0">
                <a:latin typeface="Georgia" pitchFamily="18" charset="0"/>
              </a:rPr>
              <a:t>Ephesians 4:16</a:t>
            </a:r>
          </a:p>
          <a:p>
            <a:pPr algn="ctr"/>
            <a:endParaRPr lang="en-US" sz="1600" b="1" dirty="0">
              <a:latin typeface="Georgia" pitchFamily="18" charset="0"/>
            </a:endParaRPr>
          </a:p>
          <a:p>
            <a:pPr algn="ctr"/>
            <a:r>
              <a:rPr lang="en-US" sz="3100" b="1" dirty="0">
                <a:latin typeface="Georgia" pitchFamily="18" charset="0"/>
              </a:rPr>
              <a:t>Titus 2:2-4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017164"/>
            <a:ext cx="7543800" cy="720197"/>
          </a:xfrm>
        </p:spPr>
        <p:txBody>
          <a:bodyPr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Secure Your Heart!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71700"/>
            <a:ext cx="8610600" cy="3374257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Georgia" panose="02040502050405020303" pitchFamily="18" charset="0"/>
              </a:rPr>
              <a:t>Psalms 92:12-15,</a:t>
            </a:r>
            <a:r>
              <a:rPr lang="en-US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Georgia" panose="02040502050405020303" pitchFamily="18" charset="0"/>
              </a:rPr>
              <a:t>“The righteous shall flourish like the palm-tree: He shall grow like a cedar in Lebanon.</a:t>
            </a:r>
            <a:r>
              <a:rPr lang="en-US" sz="2800" b="1" i="1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Georgia" panose="02040502050405020303" pitchFamily="18" charset="0"/>
              </a:rPr>
              <a:t>They are planted in the house of Jehovah; they shall flourish in the courts of our God.</a:t>
            </a:r>
            <a:r>
              <a:rPr lang="en-US" sz="2800" b="1" i="1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They shall still bring forth fruit in old age</a:t>
            </a:r>
            <a:r>
              <a:rPr lang="en-US" sz="2800" i="1" dirty="0">
                <a:solidFill>
                  <a:schemeClr val="tx1"/>
                </a:solidFill>
                <a:latin typeface="Georgia" panose="02040502050405020303" pitchFamily="18" charset="0"/>
              </a:rPr>
              <a:t>; they shall be full of sap and green:</a:t>
            </a:r>
            <a:r>
              <a:rPr lang="en-US" sz="2800" b="1" i="1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en-US" sz="2800" i="1" dirty="0">
                <a:solidFill>
                  <a:schemeClr val="tx1"/>
                </a:solidFill>
                <a:latin typeface="Georgia" panose="02040502050405020303" pitchFamily="18" charset="0"/>
              </a:rPr>
              <a:t>To show that Jehovah is upright; He is my rock, and there is no unrighteousness in him.”</a:t>
            </a:r>
            <a:r>
              <a:rPr lang="en-US" sz="2800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en-US" sz="2800" dirty="0">
                <a:solidFill>
                  <a:schemeClr val="tx1"/>
                </a:solidFill>
                <a:latin typeface="Georgia" panose="02040502050405020303" pitchFamily="18" charset="0"/>
              </a:rPr>
              <a:t>cf. 2 Peter 1:8-10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53200"/>
            <a:ext cx="3810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11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511" y="490133"/>
            <a:ext cx="7772400" cy="1243417"/>
          </a:xfrm>
        </p:spPr>
        <p:txBody>
          <a:bodyPr>
            <a:spAutoFit/>
          </a:bodyPr>
          <a:lstStyle/>
          <a:p>
            <a:pPr algn="ctr"/>
            <a:r>
              <a:rPr lang="en-US" sz="4400" b="0" dirty="0">
                <a:solidFill>
                  <a:schemeClr val="tx1"/>
                </a:solidFill>
                <a:latin typeface="Georgia" pitchFamily="18" charset="0"/>
              </a:rPr>
              <a:t>How Shall the OLD </a:t>
            </a:r>
            <a:br>
              <a:rPr lang="en-US" sz="4400" b="0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en-US" sz="4400" b="0" dirty="0">
                <a:solidFill>
                  <a:schemeClr val="tx1"/>
                </a:solidFill>
                <a:latin typeface="Georgia" pitchFamily="18" charset="0"/>
              </a:rPr>
              <a:t>Secure Their Hearts?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764" y="4762500"/>
            <a:ext cx="6440487" cy="535531"/>
          </a:xfrm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Leviticus 19:14, 32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2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740794" y="2749308"/>
            <a:ext cx="7705725" cy="129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0" cap="none" spc="0" normalizeH="0" baseline="0" noProof="0" dirty="0">
                <a:ln>
                  <a:noFill/>
                </a:ln>
                <a:uLnTx/>
                <a:uFillTx/>
                <a:latin typeface="Georgia" pitchFamily="18" charset="0"/>
              </a:rPr>
              <a:t>The righteous bear fruit!</a:t>
            </a:r>
          </a:p>
          <a:p>
            <a:pPr lvl="0" algn="ctr" eaLnBrk="1" hangingPunct="1">
              <a:spcBef>
                <a:spcPct val="20000"/>
              </a:spcBef>
            </a:pPr>
            <a:r>
              <a:rPr lang="en-US" sz="3200" kern="0" dirty="0">
                <a:latin typeface="Georgia" pitchFamily="18" charset="0"/>
              </a:rPr>
              <a:t>Psalms 92:12-15; 2 Corinthians 4:16-18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633" y="619334"/>
            <a:ext cx="6798734" cy="720197"/>
          </a:xfrm>
        </p:spPr>
        <p:txBody>
          <a:bodyPr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The Times of OLD 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52" y="1962151"/>
            <a:ext cx="5746128" cy="3553793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Physical weakness and illness. Psalms 90:10;</a:t>
            </a:r>
            <a:br>
              <a:rPr lang="en-US" sz="3200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Ecclesiastes 12:3-8 (1-2)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A time of increasing solitude. Hebrews 13:5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A solemn, reflective time. Proverbs 16:31; 20:29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3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4874" y="1962151"/>
            <a:ext cx="3120272" cy="37240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en-US" sz="3200" dirty="0">
                <a:latin typeface="Georgia" pitchFamily="18" charset="0"/>
              </a:rPr>
              <a:t>Psalms 92:12-15</a:t>
            </a:r>
          </a:p>
          <a:p>
            <a:pPr algn="ctr"/>
            <a:endParaRPr lang="en-US" sz="1200" dirty="0">
              <a:latin typeface="Georgia" pitchFamily="18" charset="0"/>
            </a:endParaRPr>
          </a:p>
          <a:p>
            <a:pPr algn="ctr"/>
            <a:r>
              <a:rPr lang="en-US" sz="3200" dirty="0">
                <a:latin typeface="Georgia" pitchFamily="18" charset="0"/>
              </a:rPr>
              <a:t>2 Corinthians 4:16-18</a:t>
            </a:r>
          </a:p>
          <a:p>
            <a:pPr algn="ctr"/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336" y="390476"/>
            <a:ext cx="8218602" cy="1034129"/>
          </a:xfr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How Shall the OLD Secure Their Hearts? </a:t>
            </a:r>
            <a:r>
              <a:rPr lang="en-US" sz="3600" b="1" dirty="0">
                <a:solidFill>
                  <a:schemeClr val="tx1"/>
                </a:solidFill>
                <a:latin typeface="Georgia" pitchFamily="18" charset="0"/>
              </a:rPr>
              <a:t>Psalms 71</a:t>
            </a:r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 – A prayer for the aged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11" y="2000250"/>
            <a:ext cx="8686800" cy="3689728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Georgia" pitchFamily="18" charset="0"/>
              </a:rPr>
              <a:t>Pray for God’s help.</a:t>
            </a: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 71:1-4, 9 </a:t>
            </a:r>
            <a:br>
              <a:rPr lang="en-US" sz="3200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(Luke 18:1-8)</a:t>
            </a:r>
          </a:p>
          <a:p>
            <a:pPr>
              <a:buNone/>
            </a:pPr>
            <a:endParaRPr lang="en-US" sz="1100" dirty="0">
              <a:solidFill>
                <a:schemeClr val="tx1"/>
              </a:solidFill>
              <a:latin typeface="Georgia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Georgia" pitchFamily="18" charset="0"/>
              </a:rPr>
              <a:t>Trust the Lord.</a:t>
            </a: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 71:1-7; Psalms 9:9-10</a:t>
            </a:r>
          </a:p>
          <a:p>
            <a:pPr marL="509588" lvl="1" indent="-2778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Unscrupulous mistreat. 71:4, 10-11</a:t>
            </a:r>
          </a:p>
          <a:p>
            <a:pPr marL="509588" lvl="1" indent="-2778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But, God is not far away. 71:12; Psalms 37:25; Galatians 6:9; Hebrews 13:5</a:t>
            </a:r>
          </a:p>
          <a:p>
            <a:pPr marL="509588" lvl="1" indent="-2778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God keeps His word. Isaiah 46:3-4</a:t>
            </a:r>
            <a:endParaRPr lang="en-US" sz="3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4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577" y="1914524"/>
            <a:ext cx="8458201" cy="2756652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Georgia" pitchFamily="18" charset="0"/>
              </a:rPr>
              <a:t>Hope continually.</a:t>
            </a: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 71:5, 14 (33:18-22)</a:t>
            </a:r>
          </a:p>
          <a:p>
            <a:pPr marL="509588" lvl="1" indent="-2778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Anchor of the soul. Hebrews 6:19</a:t>
            </a:r>
          </a:p>
          <a:p>
            <a:pPr marL="509588" lvl="1" indent="-2778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Wait on the Lord. 71:19-21; cf. Isaiah 40:27-31</a:t>
            </a:r>
          </a:p>
          <a:p>
            <a:pPr marL="509588" lvl="1" indent="-2778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He had seen God’s power and mercy in trials.</a:t>
            </a:r>
            <a:br>
              <a:rPr lang="en-US" sz="2800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 cf. 2 Timothy 4:16-18</a:t>
            </a:r>
          </a:p>
          <a:p>
            <a:pPr marL="909638" lvl="2" indent="-2778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Simeon. Luke 2:25-32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5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B40102-2F5A-7305-9E8C-340F5520C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6" y="390476"/>
            <a:ext cx="8218602" cy="1034129"/>
          </a:xfr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How Shall the OLD Secure Their Hearts? </a:t>
            </a:r>
            <a:r>
              <a:rPr lang="en-US" sz="3600" b="1" dirty="0">
                <a:solidFill>
                  <a:schemeClr val="tx1"/>
                </a:solidFill>
                <a:latin typeface="Georgia" pitchFamily="18" charset="0"/>
              </a:rPr>
              <a:t>Psalms 71</a:t>
            </a:r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 – A prayer for the aged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578" y="1914524"/>
            <a:ext cx="8458200" cy="3483005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Georgia" pitchFamily="18" charset="0"/>
              </a:rPr>
              <a:t>Speak of </a:t>
            </a:r>
            <a:r>
              <a:rPr lang="en-US" sz="3600" b="1" dirty="0">
                <a:solidFill>
                  <a:schemeClr val="tx1"/>
                </a:solidFill>
                <a:latin typeface="Georgia" pitchFamily="18" charset="0"/>
              </a:rPr>
              <a:t>God’s</a:t>
            </a:r>
            <a:r>
              <a:rPr lang="en-US" sz="3600" b="1" dirty="0">
                <a:latin typeface="Georgia" pitchFamily="18" charset="0"/>
              </a:rPr>
              <a:t> righteousness.</a:t>
            </a:r>
            <a:r>
              <a:rPr lang="en-US" sz="3600" dirty="0">
                <a:latin typeface="Georgia" pitchFamily="18" charset="0"/>
              </a:rPr>
              <a:t> 71:15-16, 24</a:t>
            </a:r>
          </a:p>
          <a:p>
            <a:pPr marL="509588" lvl="1" indent="-277813"/>
            <a:r>
              <a:rPr lang="en-US" sz="3200" dirty="0">
                <a:latin typeface="Georgia" pitchFamily="18" charset="0"/>
              </a:rPr>
              <a:t>Effective teacher with age. Job 32:7;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Psalms 90:12</a:t>
            </a:r>
          </a:p>
          <a:p>
            <a:pPr marL="509588" lvl="1" indent="-277813"/>
            <a:r>
              <a:rPr lang="en-US" sz="3200" dirty="0">
                <a:latin typeface="Georgia" pitchFamily="18" charset="0"/>
              </a:rPr>
              <a:t>Must be living righteously. Proverbs 16:31; Ecclesiastes 6:3</a:t>
            </a:r>
          </a:p>
          <a:p>
            <a:pPr marL="909638" lvl="2" indent="-277813"/>
            <a:r>
              <a:rPr lang="en-US" sz="3000" dirty="0">
                <a:latin typeface="Georgia" pitchFamily="18" charset="0"/>
              </a:rPr>
              <a:t>Anna. Luke 2:36-38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6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0377E0-D832-FA0E-E3C3-65302C23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6" y="390476"/>
            <a:ext cx="8218602" cy="1034129"/>
          </a:xfr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How Shall the OLD Secure Their Hearts? </a:t>
            </a:r>
            <a:r>
              <a:rPr lang="en-US" sz="3600" b="1" dirty="0">
                <a:solidFill>
                  <a:schemeClr val="tx1"/>
                </a:solidFill>
                <a:latin typeface="Georgia" pitchFamily="18" charset="0"/>
              </a:rPr>
              <a:t>Psalms 71</a:t>
            </a:r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 – A prayer for the aged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380" y="2143124"/>
            <a:ext cx="8629162" cy="3498394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Georgia" pitchFamily="18" charset="0"/>
              </a:rPr>
              <a:t>Tell the next generation of God’s works</a:t>
            </a:r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. 71:17-18</a:t>
            </a:r>
          </a:p>
          <a:p>
            <a:pPr marL="463550" lvl="1" indent="-2905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Leave a spiritual legacy. Psalms 78:1-7</a:t>
            </a:r>
          </a:p>
          <a:p>
            <a:pPr marL="463550" lvl="1" indent="-290513"/>
            <a:r>
              <a:rPr lang="en-US" sz="2800" dirty="0">
                <a:solidFill>
                  <a:schemeClr val="tx1"/>
                </a:solidFill>
                <a:latin typeface="Georgia" pitchFamily="18" charset="0"/>
              </a:rPr>
              <a:t>Use your influence to help your children and grandchildren. cf. 2 Timothy 3:13-15</a:t>
            </a:r>
          </a:p>
          <a:p>
            <a:pPr marL="798513" lvl="2" indent="-288925"/>
            <a:r>
              <a:rPr lang="en-US" sz="2400" dirty="0">
                <a:solidFill>
                  <a:schemeClr val="tx1"/>
                </a:solidFill>
                <a:latin typeface="Georgia" pitchFamily="18" charset="0"/>
              </a:rPr>
              <a:t>Tell them what He has done. 71:17</a:t>
            </a:r>
          </a:p>
          <a:p>
            <a:pPr marL="798513" lvl="2" indent="-288925"/>
            <a:r>
              <a:rPr lang="en-US" sz="2400" dirty="0">
                <a:solidFill>
                  <a:schemeClr val="tx1"/>
                </a:solidFill>
                <a:latin typeface="Georgia" pitchFamily="18" charset="0"/>
              </a:rPr>
              <a:t>Tell of His mighty power. 71:18</a:t>
            </a:r>
          </a:p>
          <a:p>
            <a:pPr marL="798513" lvl="2" indent="-288925"/>
            <a:r>
              <a:rPr lang="en-US" sz="2400" dirty="0">
                <a:solidFill>
                  <a:schemeClr val="tx1"/>
                </a:solidFill>
                <a:latin typeface="Georgia" pitchFamily="18" charset="0"/>
              </a:rPr>
              <a:t>NOTE: Exodus 12:25ff; Joshua 4:20-24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7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BF4896-4571-885C-01AC-A39B940A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6" y="390476"/>
            <a:ext cx="8218602" cy="1034129"/>
          </a:xfr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How Shall the OLD Secure Their Hearts? </a:t>
            </a:r>
            <a:r>
              <a:rPr lang="en-US" sz="3600" b="1" dirty="0">
                <a:solidFill>
                  <a:schemeClr val="tx1"/>
                </a:solidFill>
                <a:latin typeface="Georgia" pitchFamily="18" charset="0"/>
              </a:rPr>
              <a:t>Psalms 71</a:t>
            </a:r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 – A prayer for the aged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34" y="2133600"/>
            <a:ext cx="8601075" cy="3510705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tx1"/>
                </a:solidFill>
                <a:latin typeface="Georgia" pitchFamily="18" charset="0"/>
              </a:rPr>
              <a:t>Praise God always</a:t>
            </a:r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. 71:8, 14-15, 22-23 (148:12-13)</a:t>
            </a:r>
          </a:p>
          <a:p>
            <a:pPr marL="509588" lvl="1" indent="-277813"/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God’s power, salvation, redemption.</a:t>
            </a:r>
          </a:p>
          <a:p>
            <a:pPr marL="509588" lvl="1" indent="-277813"/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Anna did not depart. Luke 2:36-38</a:t>
            </a:r>
          </a:p>
          <a:p>
            <a:pPr marL="509588" lvl="1" indent="-277813"/>
            <a:r>
              <a:rPr lang="en-US" sz="3200" dirty="0">
                <a:solidFill>
                  <a:schemeClr val="tx1"/>
                </a:solidFill>
                <a:latin typeface="Georgia" pitchFamily="18" charset="0"/>
              </a:rPr>
              <a:t>What joy and encouragement to see aged Christians assembling to worship God! Hebrews 10:24-25</a:t>
            </a:r>
            <a:endParaRPr lang="en-US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8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840EAB-CA92-8380-994E-6AA0AC8A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6" y="390476"/>
            <a:ext cx="8218602" cy="1034129"/>
          </a:xfr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How Shall the OLD Secure Their Hearts? </a:t>
            </a:r>
            <a:r>
              <a:rPr lang="en-US" sz="3600" b="1" dirty="0">
                <a:solidFill>
                  <a:schemeClr val="tx1"/>
                </a:solidFill>
                <a:latin typeface="Georgia" pitchFamily="18" charset="0"/>
              </a:rPr>
              <a:t>Psalms 71</a:t>
            </a:r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 – A prayer for the aged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485" y="782443"/>
            <a:ext cx="7589520" cy="615553"/>
          </a:xfr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You have a Place in God’s Service!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74"/>
            <a:ext cx="5095188" cy="3421449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dirty="0">
                <a:solidFill>
                  <a:schemeClr val="tx1"/>
                </a:solidFill>
                <a:latin typeface="Georgia" pitchFamily="18" charset="0"/>
              </a:rPr>
              <a:t>Older men</a:t>
            </a:r>
            <a:endParaRPr lang="en-US" sz="4000" dirty="0">
              <a:solidFill>
                <a:schemeClr val="tx1"/>
              </a:solidFill>
              <a:latin typeface="Georgia" pitchFamily="18" charset="0"/>
            </a:endParaRPr>
          </a:p>
          <a:p>
            <a:pPr marL="509588" lvl="1" indent="-277813"/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Sober (vigilant)</a:t>
            </a:r>
          </a:p>
          <a:p>
            <a:pPr marL="509588" lvl="1" indent="-277813"/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Reverent (honorable)</a:t>
            </a:r>
          </a:p>
          <a:p>
            <a:pPr marL="509588" lvl="1" indent="-277813"/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Temperate</a:t>
            </a:r>
          </a:p>
          <a:p>
            <a:pPr marL="509588" lvl="1" indent="-277813"/>
            <a:r>
              <a:rPr lang="en-US" sz="3600" dirty="0">
                <a:solidFill>
                  <a:schemeClr val="tx1"/>
                </a:solidFill>
                <a:latin typeface="Georgia" pitchFamily="18" charset="0"/>
              </a:rPr>
              <a:t>Sound in faith, in love, in patience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304800" cy="304800"/>
          </a:xfrm>
        </p:spPr>
        <p:txBody>
          <a:bodyPr/>
          <a:lstStyle/>
          <a:p>
            <a:fld id="{DE1E0A7A-6636-4AA9-9779-3BE4ACCF8662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9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C75B3B-D0DF-F014-1149-0165C1C8E081}"/>
              </a:ext>
            </a:extLst>
          </p:cNvPr>
          <p:cNvSpPr txBox="1"/>
          <p:nvPr/>
        </p:nvSpPr>
        <p:spPr>
          <a:xfrm>
            <a:off x="5778637" y="2497485"/>
            <a:ext cx="3286812" cy="12926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100" b="1" dirty="0">
                <a:latin typeface="Georgia" pitchFamily="18" charset="0"/>
              </a:rPr>
              <a:t>Ephesians 4:16</a:t>
            </a:r>
          </a:p>
          <a:p>
            <a:pPr algn="ctr"/>
            <a:endParaRPr lang="en-US" sz="1600" b="1" dirty="0">
              <a:latin typeface="Georgia" pitchFamily="18" charset="0"/>
            </a:endParaRPr>
          </a:p>
          <a:p>
            <a:pPr algn="ctr"/>
            <a:r>
              <a:rPr lang="en-US" sz="3100" b="1" dirty="0">
                <a:latin typeface="Georgia" pitchFamily="18" charset="0"/>
              </a:rPr>
              <a:t>Titus 2:2-4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</TotalTime>
  <Words>553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Wingdings</vt:lpstr>
      <vt:lpstr>Retrospect</vt:lpstr>
      <vt:lpstr>How Shall the OLD Secure Their Hearts?</vt:lpstr>
      <vt:lpstr>How Shall the OLD  Secure Their Hearts?</vt:lpstr>
      <vt:lpstr>The Times of OLD Age</vt:lpstr>
      <vt:lpstr>How Shall the OLD Secure Their Hearts? Psalms 71 – A prayer for the aged</vt:lpstr>
      <vt:lpstr>How Shall the OLD Secure Their Hearts? Psalms 71 – A prayer for the aged</vt:lpstr>
      <vt:lpstr>How Shall the OLD Secure Their Hearts? Psalms 71 – A prayer for the aged</vt:lpstr>
      <vt:lpstr>How Shall the OLD Secure Their Hearts? Psalms 71 – A prayer for the aged</vt:lpstr>
      <vt:lpstr>How Shall the OLD Secure Their Hearts? Psalms 71 – A prayer for the aged</vt:lpstr>
      <vt:lpstr>You have a Place in God’s Service!</vt:lpstr>
      <vt:lpstr>You have a Place in God’s Service!</vt:lpstr>
      <vt:lpstr>Secure Your Heart!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Shall The Old Secure Their Hearts</dc:title>
  <dc:creator>Micky Galloway</dc:creator>
  <cp:lastModifiedBy>Richard Lidh</cp:lastModifiedBy>
  <cp:revision>12</cp:revision>
  <cp:lastPrinted>2022-10-16T03:44:41Z</cp:lastPrinted>
  <dcterms:created xsi:type="dcterms:W3CDTF">2022-10-15T21:25:00Z</dcterms:created>
  <dcterms:modified xsi:type="dcterms:W3CDTF">2022-10-17T03:01:22Z</dcterms:modified>
</cp:coreProperties>
</file>